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261" r:id="rId4"/>
    <p:sldId id="295" r:id="rId5"/>
    <p:sldId id="262" r:id="rId6"/>
    <p:sldId id="280" r:id="rId7"/>
    <p:sldId id="282" r:id="rId8"/>
    <p:sldId id="281" r:id="rId9"/>
    <p:sldId id="289" r:id="rId10"/>
    <p:sldId id="290" r:id="rId11"/>
    <p:sldId id="291" r:id="rId12"/>
    <p:sldId id="263" r:id="rId13"/>
    <p:sldId id="292" r:id="rId14"/>
    <p:sldId id="296" r:id="rId15"/>
    <p:sldId id="297" r:id="rId16"/>
    <p:sldId id="298" r:id="rId17"/>
    <p:sldId id="264" r:id="rId18"/>
    <p:sldId id="294" r:id="rId19"/>
    <p:sldId id="285" r:id="rId20"/>
    <p:sldId id="284" r:id="rId21"/>
    <p:sldId id="287" r:id="rId22"/>
    <p:sldId id="293" r:id="rId23"/>
    <p:sldId id="274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23C"/>
    <a:srgbClr val="F4F5F7"/>
    <a:srgbClr val="1F5786"/>
    <a:srgbClr val="A9A9A9"/>
    <a:srgbClr val="7F7F7F"/>
    <a:srgbClr val="1C5483"/>
    <a:srgbClr val="BFBFBF"/>
    <a:srgbClr val="1A4771"/>
    <a:srgbClr val="3E6C94"/>
    <a:srgbClr val="266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92" autoAdjust="0"/>
    <p:restoredTop sz="94681"/>
  </p:normalViewPr>
  <p:slideViewPr>
    <p:cSldViewPr snapToGrid="0">
      <p:cViewPr>
        <p:scale>
          <a:sx n="85" d="100"/>
          <a:sy n="85" d="100"/>
        </p:scale>
        <p:origin x="1616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png>
</file>

<file path=ppt/media/image4.tiff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D3BF9-6046-5A40-8E2E-B7A14E7A0E1E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4C40EA-AAAA-6C4B-A1F6-15726D661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99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1411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AdroDude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30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AdroDude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859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90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411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4434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366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671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Catherine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16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068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77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71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93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Frances (Catherine?)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24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Henry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2164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Henry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79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Archit</a:t>
            </a:r>
            <a:r>
              <a:rPr lang="en-US" dirty="0" smtClean="0"/>
              <a:t> &amp; Coming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4C40EA-AAAA-6C4B-A1F6-15726D66144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33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2843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888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8063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0279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5394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141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25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219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椭圆 4"/>
          <p:cNvSpPr/>
          <p:nvPr userDrawn="1"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 userDrawn="1"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405589" y="208761"/>
            <a:ext cx="245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请输入标题</a:t>
            </a:r>
            <a:endParaRPr lang="en-US" altLang="zh-CN" sz="2400" dirty="0"/>
          </a:p>
        </p:txBody>
      </p:sp>
      <p:sp>
        <p:nvSpPr>
          <p:cNvPr id="13" name="矩形 12"/>
          <p:cNvSpPr/>
          <p:nvPr userDrawn="1"/>
        </p:nvSpPr>
        <p:spPr>
          <a:xfrm>
            <a:off x="1405589" y="677354"/>
            <a:ext cx="1979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About the program</a:t>
            </a:r>
            <a:endParaRPr lang="zh-CN" altLang="en-US" dirty="0"/>
          </a:p>
        </p:txBody>
      </p:sp>
      <p:cxnSp>
        <p:nvCxnSpPr>
          <p:cNvPr id="14" name="直接连接符 13"/>
          <p:cNvCxnSpPr/>
          <p:nvPr userDrawn="1"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451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2876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5172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85B8A-6165-417C-9295-0AEEC5C40E98}" type="datetimeFigureOut">
              <a:rPr lang="zh-CN" altLang="en-US" smtClean="0"/>
              <a:t>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77AED-37C0-4478-A8B5-B144B4B37F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9202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mmerProgram2018/acquanym/wiki" TargetMode="External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5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/>
        </p:nvSpPr>
        <p:spPr>
          <a:xfrm rot="665877">
            <a:off x="10096831" y="2630196"/>
            <a:ext cx="1404000" cy="140400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986540" y="4621839"/>
            <a:ext cx="1136114" cy="113611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9004540" y="4633811"/>
            <a:ext cx="1110293" cy="1110293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838200" dist="368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621459" y="-345395"/>
            <a:ext cx="1584000" cy="1584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617213" y="1682246"/>
            <a:ext cx="6957575" cy="3493508"/>
          </a:xfrm>
          <a:prstGeom prst="rect">
            <a:avLst/>
          </a:prstGeom>
          <a:noFill/>
          <a:ln w="1047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205459" y="2478973"/>
            <a:ext cx="57174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spc="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0"/>
                <a:ea typeface="Microsoft YaHei UI" panose="020B0503020204020204" pitchFamily="34" charset="-122"/>
                <a:cs typeface="Segoe UI" panose="020B0502040204020203" pitchFamily="34" charset="0"/>
              </a:rPr>
              <a:t>Acquanym</a:t>
            </a:r>
            <a:endParaRPr lang="zh-CN" altLang="en-US" sz="7200" b="1" spc="200" dirty="0">
              <a:solidFill>
                <a:schemeClr val="tx1">
                  <a:lumMod val="85000"/>
                  <a:lumOff val="15000"/>
                </a:schemeClr>
              </a:solidFill>
              <a:latin typeface="Arial Rounded MT Bold" panose="020F0704030504030204" pitchFamily="34" charset="0"/>
              <a:ea typeface="Microsoft YaHei UI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642940" y="3675604"/>
            <a:ext cx="24530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5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</a:t>
            </a:r>
            <a:endParaRPr lang="zh-CN" altLang="en-US" sz="2800" b="1" spc="50" dirty="0">
              <a:solidFill>
                <a:srgbClr val="FEC23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567459" y="4611085"/>
            <a:ext cx="1620000" cy="1620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533400" dist="4953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603459" y="4647085"/>
            <a:ext cx="1548000" cy="1548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 rot="16200000" flipV="1">
            <a:off x="3769816" y="783830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rot="16200000" flipV="1">
            <a:off x="3805816" y="795798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9776668" y="987110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-495564" y="3642684"/>
            <a:ext cx="991127" cy="991127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1696436" y="5464751"/>
            <a:ext cx="991127" cy="991127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177800" dir="8100000" algn="tr" rotWithShape="0">
              <a:srgbClr val="353334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606721" y="-463293"/>
            <a:ext cx="1073856" cy="1073856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533400" dist="4953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642721" y="-427293"/>
            <a:ext cx="1026129" cy="102612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639459" y="-323243"/>
            <a:ext cx="1548000" cy="1548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rot="665877">
            <a:off x="10114832" y="2648196"/>
            <a:ext cx="1368000" cy="136800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rot="665877">
            <a:off x="4532811" y="6391938"/>
            <a:ext cx="1184635" cy="1184635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rot="665877">
            <a:off x="4551302" y="6404907"/>
            <a:ext cx="1154260" cy="115426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3"/>
          <a:srcRect l="28696"/>
          <a:stretch/>
        </p:blipFill>
        <p:spPr>
          <a:xfrm>
            <a:off x="5179513" y="2711024"/>
            <a:ext cx="2746202" cy="239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8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9" y="208761"/>
            <a:ext cx="245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Arial Unicode MS" panose="020B0604020202020204" pitchFamily="34" charset="-122"/>
                <a:cs typeface="Arial Unicode MS" panose="020B0604020202020204" pitchFamily="34" charset="-122"/>
              </a:rPr>
              <a:t>Project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207BC83-7A69-41B7-A28B-9D20649487B6}"/>
              </a:ext>
            </a:extLst>
          </p:cNvPr>
          <p:cNvSpPr txBox="1"/>
          <p:nvPr/>
        </p:nvSpPr>
        <p:spPr>
          <a:xfrm>
            <a:off x="972559" y="699366"/>
            <a:ext cx="61601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err="1" smtClean="0">
                <a:solidFill>
                  <a:srgbClr val="FEC23C"/>
                </a:solidFill>
                <a:latin typeface="+mj-lt"/>
              </a:rPr>
              <a:t>Acquanym</a:t>
            </a:r>
            <a:r>
              <a:rPr lang="en-US" altLang="zh-CN" sz="6000" dirty="0" smtClean="0">
                <a:solidFill>
                  <a:srgbClr val="FEC23C"/>
                </a:solidFill>
                <a:latin typeface="+mj-lt"/>
              </a:rPr>
              <a:t> </a:t>
            </a:r>
          </a:p>
          <a:p>
            <a:r>
              <a:rPr lang="en-US" altLang="zh-CN" sz="4000" dirty="0" smtClean="0">
                <a:latin typeface="+mj-lt"/>
              </a:rPr>
              <a:t>Backend</a:t>
            </a:r>
            <a:endParaRPr lang="en-US" altLang="zh-CN" sz="4000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666"/>
          <a:stretch/>
        </p:blipFill>
        <p:spPr>
          <a:xfrm>
            <a:off x="4838700" y="549874"/>
            <a:ext cx="7785100" cy="506861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49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9" y="208761"/>
            <a:ext cx="245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Arial Unicode MS" panose="020B0604020202020204" pitchFamily="34" charset="-122"/>
                <a:cs typeface="Arial Unicode MS" panose="020B0604020202020204" pitchFamily="34" charset="-122"/>
              </a:rPr>
              <a:t>Project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207BC83-7A69-41B7-A28B-9D20649487B6}"/>
              </a:ext>
            </a:extLst>
          </p:cNvPr>
          <p:cNvSpPr txBox="1"/>
          <p:nvPr/>
        </p:nvSpPr>
        <p:spPr>
          <a:xfrm>
            <a:off x="1405588" y="828910"/>
            <a:ext cx="10570101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err="1">
                <a:solidFill>
                  <a:srgbClr val="FEC23C"/>
                </a:solidFill>
                <a:latin typeface="+mj-lt"/>
              </a:rPr>
              <a:t>Acquanym</a:t>
            </a:r>
            <a:r>
              <a:rPr lang="en-US" altLang="zh-CN" sz="4800" dirty="0">
                <a:solidFill>
                  <a:srgbClr val="FEC23C"/>
                </a:solidFill>
                <a:latin typeface="+mj-lt"/>
              </a:rPr>
              <a:t>  </a:t>
            </a:r>
          </a:p>
          <a:p>
            <a:r>
              <a:rPr lang="en-US" altLang="zh-CN" sz="3200" dirty="0" smtClean="0">
                <a:latin typeface="+mj-lt"/>
              </a:rPr>
              <a:t>FB/WeChat integration</a:t>
            </a:r>
          </a:p>
          <a:p>
            <a:endParaRPr lang="en-US" altLang="zh-CN" dirty="0" smtClean="0">
              <a:latin typeface="+mj-lt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j-lt"/>
              </a:rPr>
              <a:t>Logs in FB and able to retrieve user info</a:t>
            </a:r>
          </a:p>
          <a:p>
            <a:endParaRPr lang="en-US" altLang="zh-CN" dirty="0">
              <a:latin typeface="+mj-lt"/>
            </a:endParaRPr>
          </a:p>
          <a:p>
            <a:r>
              <a:rPr lang="en-US" altLang="zh-CN" sz="2800" dirty="0" smtClean="0">
                <a:latin typeface="+mj-lt"/>
              </a:rPr>
              <a:t>Process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j-lt"/>
              </a:rPr>
              <a:t>Register as developer and the app. Graph API for extracting info</a:t>
            </a:r>
          </a:p>
          <a:p>
            <a:endParaRPr lang="en-US" altLang="zh-CN" sz="1400" dirty="0" smtClean="0">
              <a:latin typeface="+mj-lt"/>
            </a:endParaRPr>
          </a:p>
          <a:p>
            <a:r>
              <a:rPr lang="en-US" altLang="zh-CN" sz="2800" dirty="0" smtClean="0">
                <a:latin typeface="+mj-lt"/>
              </a:rPr>
              <a:t>Problems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j-lt"/>
              </a:rPr>
              <a:t>Integrate FB SDK with android library. Compromise on version 26 vs 27.</a:t>
            </a:r>
            <a:endParaRPr lang="en-US" altLang="zh-CN" sz="2800" dirty="0">
              <a:latin typeface="+mj-lt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latin typeface="+mj-lt"/>
              </a:rPr>
              <a:t>Generating Key hash for FB (play store). PATH location &amp; signing report didn't generate valid key.</a:t>
            </a:r>
          </a:p>
          <a:p>
            <a:r>
              <a:rPr lang="en-US" altLang="zh-CN" sz="2800" dirty="0" smtClean="0">
                <a:latin typeface="+mj-lt"/>
              </a:rPr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zh-CN" sz="2800" dirty="0">
              <a:latin typeface="+mj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14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1088436" y="4692191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06436" y="4714343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1329053" y="1702475"/>
            <a:ext cx="3666701" cy="3666701"/>
          </a:xfrm>
          <a:prstGeom prst="ellipse">
            <a:avLst/>
          </a:prstGeom>
          <a:noFill/>
          <a:ln w="889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64299" y="2465124"/>
            <a:ext cx="23947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spc="8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03</a:t>
            </a:r>
            <a:endParaRPr lang="zh-CN" altLang="en-US" sz="13800" spc="80" dirty="0">
              <a:solidFill>
                <a:schemeClr val="tx1">
                  <a:lumMod val="85000"/>
                  <a:lumOff val="1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4323061" y="1249389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16200000" flipV="1">
            <a:off x="4359061" y="1261357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-495564" y="-785500"/>
            <a:ext cx="1584000" cy="1584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-477564" y="-763348"/>
            <a:ext cx="1548000" cy="1548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665877">
            <a:off x="4532811" y="6391938"/>
            <a:ext cx="1184635" cy="1184635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665877">
            <a:off x="4551302" y="6404907"/>
            <a:ext cx="1154260" cy="115426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-495564" y="3642684"/>
            <a:ext cx="991127" cy="991127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6685807" y="2458103"/>
            <a:ext cx="47321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Documentation</a:t>
            </a:r>
            <a:endParaRPr lang="zh-CN" altLang="en-US" sz="4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1382000" y="529808"/>
            <a:ext cx="1620000" cy="1620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533400" dist="4953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18000" y="565808"/>
            <a:ext cx="1548000" cy="1548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6792686" y="3415473"/>
            <a:ext cx="684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46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9" y="208761"/>
            <a:ext cx="245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Arial Unicode MS" panose="020B0604020202020204" pitchFamily="34" charset="-122"/>
                <a:cs typeface="Arial Unicode MS" panose="020B0604020202020204" pitchFamily="34" charset="-122"/>
              </a:rPr>
              <a:t>Project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207BC83-7A69-41B7-A28B-9D20649487B6}"/>
              </a:ext>
            </a:extLst>
          </p:cNvPr>
          <p:cNvSpPr txBox="1"/>
          <p:nvPr/>
        </p:nvSpPr>
        <p:spPr>
          <a:xfrm>
            <a:off x="783696" y="1118321"/>
            <a:ext cx="1027099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FEC23C"/>
                </a:solidFill>
                <a:latin typeface="+mj-lt"/>
              </a:rPr>
              <a:t>Documentation</a:t>
            </a:r>
          </a:p>
          <a:p>
            <a:r>
              <a:rPr lang="en-US" altLang="zh-CN" sz="3200" dirty="0" smtClean="0">
                <a:latin typeface="+mj-lt"/>
                <a:hlinkClick r:id="rId3"/>
              </a:rPr>
              <a:t>https</a:t>
            </a:r>
            <a:r>
              <a:rPr lang="en-US" altLang="zh-CN" sz="3200" dirty="0">
                <a:latin typeface="+mj-lt"/>
                <a:hlinkClick r:id="rId3"/>
              </a:rPr>
              <a:t>://</a:t>
            </a:r>
            <a:r>
              <a:rPr lang="en-US" altLang="zh-CN" sz="3200" dirty="0" smtClean="0">
                <a:latin typeface="+mj-lt"/>
                <a:hlinkClick r:id="rId3"/>
              </a:rPr>
              <a:t>github.com/SummerProgram2018/acquanym/wiki</a:t>
            </a:r>
            <a:r>
              <a:rPr lang="en-US" altLang="zh-CN" sz="3200" dirty="0" smtClean="0">
                <a:latin typeface="+mj-lt"/>
              </a:rPr>
              <a:t> </a:t>
            </a:r>
            <a:endParaRPr lang="en-US" altLang="zh-CN" sz="3200" dirty="0">
              <a:latin typeface="+mj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7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9" y="208761"/>
            <a:ext cx="245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Arial Unicode MS" panose="020B0604020202020204" pitchFamily="34" charset="-122"/>
                <a:cs typeface="Arial Unicode MS" panose="020B0604020202020204" pitchFamily="34" charset="-122"/>
              </a:rPr>
              <a:t>Project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207BC83-7A69-41B7-A28B-9D20649487B6}"/>
              </a:ext>
            </a:extLst>
          </p:cNvPr>
          <p:cNvSpPr txBox="1"/>
          <p:nvPr/>
        </p:nvSpPr>
        <p:spPr>
          <a:xfrm>
            <a:off x="783696" y="1118321"/>
            <a:ext cx="102709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FEC23C"/>
                </a:solidFill>
                <a:latin typeface="+mj-lt"/>
              </a:rPr>
              <a:t>Risk Management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934" y="2133984"/>
            <a:ext cx="8563525" cy="428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391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9" y="208761"/>
            <a:ext cx="245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Arial Unicode MS" panose="020B0604020202020204" pitchFamily="34" charset="-122"/>
                <a:cs typeface="Arial Unicode MS" panose="020B0604020202020204" pitchFamily="34" charset="-122"/>
              </a:rPr>
              <a:t>Project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207BC83-7A69-41B7-A28B-9D20649487B6}"/>
              </a:ext>
            </a:extLst>
          </p:cNvPr>
          <p:cNvSpPr txBox="1"/>
          <p:nvPr/>
        </p:nvSpPr>
        <p:spPr>
          <a:xfrm>
            <a:off x="783696" y="1118321"/>
            <a:ext cx="102709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FEC23C"/>
                </a:solidFill>
                <a:latin typeface="+mj-lt"/>
              </a:rPr>
              <a:t>UML Diagram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  <p:pic>
        <p:nvPicPr>
          <p:cNvPr id="1026" name="Picture 2" descr="ttp://wx3.sinaimg.cn/mw690/0060lm7Tly1ft6whho9fmj30rm0j3ta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35" y="2133984"/>
            <a:ext cx="6572250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990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9" y="208761"/>
            <a:ext cx="245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Arial Unicode MS" panose="020B0604020202020204" pitchFamily="34" charset="-122"/>
                <a:cs typeface="Arial Unicode MS" panose="020B0604020202020204" pitchFamily="34" charset="-122"/>
              </a:rPr>
              <a:t>Project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207BC83-7A69-41B7-A28B-9D20649487B6}"/>
              </a:ext>
            </a:extLst>
          </p:cNvPr>
          <p:cNvSpPr txBox="1"/>
          <p:nvPr/>
        </p:nvSpPr>
        <p:spPr>
          <a:xfrm>
            <a:off x="783696" y="1118321"/>
            <a:ext cx="102709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FEC23C"/>
                </a:solidFill>
                <a:latin typeface="+mj-lt"/>
              </a:rPr>
              <a:t>Deployment Diagram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  <p:pic>
        <p:nvPicPr>
          <p:cNvPr id="2052" name="Picture 4" descr="ttp://wx4.sinaimg.cn/mw690/0060lm7Tly1ft7zm59akzj30r80j4js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35" y="2133984"/>
            <a:ext cx="6572250" cy="461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8183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1088436" y="4692191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06436" y="4714343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1329053" y="1702475"/>
            <a:ext cx="3666701" cy="3666701"/>
          </a:xfrm>
          <a:prstGeom prst="ellipse">
            <a:avLst/>
          </a:prstGeom>
          <a:noFill/>
          <a:ln w="889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64299" y="2465124"/>
            <a:ext cx="23947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spc="8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04</a:t>
            </a:r>
            <a:endParaRPr lang="zh-CN" altLang="en-US" sz="13800" spc="80" dirty="0">
              <a:solidFill>
                <a:schemeClr val="tx1">
                  <a:lumMod val="85000"/>
                  <a:lumOff val="1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4323061" y="1249389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16200000" flipV="1">
            <a:off x="4359061" y="1261357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-495564" y="-785500"/>
            <a:ext cx="1584000" cy="1584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-477564" y="-763348"/>
            <a:ext cx="1548000" cy="1548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665877">
            <a:off x="4532811" y="6391938"/>
            <a:ext cx="1184635" cy="1184635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665877">
            <a:off x="4551302" y="6404907"/>
            <a:ext cx="1154260" cy="115426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-495564" y="3642684"/>
            <a:ext cx="991127" cy="991127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6579929" y="2253280"/>
            <a:ext cx="5374648" cy="1738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思源黑体 HW Bold" panose="020B0800000000000000" pitchFamily="34" charset="-122"/>
                <a:cs typeface="Arial Unicode MS" panose="020B0604020202020204" pitchFamily="34" charset="-122"/>
              </a:rPr>
              <a:t>Approach</a:t>
            </a:r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思源黑体 HW Bold" panose="020B0800000000000000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思源黑体 HW Bold" panose="020B0800000000000000" pitchFamily="34" charset="-122"/>
                <a:cs typeface="Arial Unicode MS" panose="020B0604020202020204" pitchFamily="34" charset="-122"/>
              </a:rPr>
              <a:t>and Reflection</a:t>
            </a:r>
            <a:endParaRPr lang="zh-CN" alt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1382000" y="529808"/>
            <a:ext cx="1620000" cy="1620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533400" dist="4953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18000" y="565808"/>
            <a:ext cx="1548000" cy="1548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6754185" y="3973738"/>
            <a:ext cx="684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14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8" y="208761"/>
            <a:ext cx="3940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思源黑体 HW Bold" panose="020B0800000000000000" pitchFamily="34" charset="-122"/>
                <a:cs typeface="Arial Unicode MS" panose="020B0604020202020204" pitchFamily="34" charset="-122"/>
              </a:rPr>
              <a:t>Approach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思源黑体 HW Bold" panose="020B0800000000000000" pitchFamily="34" charset="-122"/>
                <a:cs typeface="Arial Unicode MS" panose="020B0604020202020204" pitchFamily="34" charset="-122"/>
              </a:rPr>
              <a:t> 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思源黑体 HW Bold" panose="020B0800000000000000" pitchFamily="34" charset="-122"/>
                <a:cs typeface="Arial Unicode MS" panose="020B0604020202020204" pitchFamily="34" charset="-122"/>
              </a:rPr>
              <a:t>and Reflection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207BC83-7A69-41B7-A28B-9D20649487B6}"/>
              </a:ext>
            </a:extLst>
          </p:cNvPr>
          <p:cNvSpPr txBox="1"/>
          <p:nvPr/>
        </p:nvSpPr>
        <p:spPr>
          <a:xfrm>
            <a:off x="1405588" y="1399283"/>
            <a:ext cx="490434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4000" dirty="0" smtClean="0">
                <a:solidFill>
                  <a:srgbClr val="FEC23C"/>
                </a:solidFill>
              </a:rPr>
              <a:t>Task Management</a:t>
            </a:r>
            <a:endParaRPr lang="en-US" altLang="zh-CN" sz="4000" dirty="0">
              <a:solidFill>
                <a:srgbClr val="FEC23C"/>
              </a:solidFill>
            </a:endParaRP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solidFill>
                  <a:prstClr val="black"/>
                </a:solidFill>
              </a:rPr>
              <a:t>Trello 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solidFill>
                  <a:prstClr val="black"/>
                </a:solidFill>
              </a:rPr>
              <a:t>Regular Meetings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endParaRPr lang="en-US" altLang="zh-CN" sz="4000" dirty="0" smtClean="0">
              <a:solidFill>
                <a:srgbClr val="FEC23C"/>
              </a:solidFill>
            </a:endParaRPr>
          </a:p>
          <a:p>
            <a:pPr lvl="0"/>
            <a:r>
              <a:rPr lang="en-US" altLang="zh-CN" sz="4000" dirty="0">
                <a:solidFill>
                  <a:srgbClr val="FEC23C"/>
                </a:solidFill>
              </a:rPr>
              <a:t>Version Control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prstClr val="black"/>
                </a:solidFill>
              </a:rPr>
              <a:t>GitHub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altLang="zh-CN" sz="2400" dirty="0" err="1">
                <a:solidFill>
                  <a:prstClr val="black"/>
                </a:solidFill>
              </a:rPr>
              <a:t>Sourcetree</a:t>
            </a:r>
            <a:endParaRPr lang="en-US" altLang="zh-CN" sz="2400" dirty="0">
              <a:solidFill>
                <a:prstClr val="black"/>
              </a:solidFill>
            </a:endParaRPr>
          </a:p>
          <a:p>
            <a:pPr lvl="0"/>
            <a:endParaRPr lang="en-US" altLang="zh-CN" sz="4000" dirty="0">
              <a:solidFill>
                <a:srgbClr val="FEC23C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487236" y="1399283"/>
            <a:ext cx="6096000" cy="218521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altLang="zh-CN" sz="4000" dirty="0">
                <a:solidFill>
                  <a:srgbClr val="FEC23C"/>
                </a:solidFill>
              </a:rPr>
              <a:t>App Development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prstClr val="black"/>
                </a:solidFill>
              </a:rPr>
              <a:t>Android Studio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prstClr val="black"/>
                </a:solidFill>
              </a:rPr>
              <a:t>MySQL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prstClr val="black"/>
                </a:solidFill>
              </a:rPr>
              <a:t>Flask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altLang="zh-CN" sz="2400" dirty="0" err="1">
                <a:solidFill>
                  <a:prstClr val="black"/>
                </a:solidFill>
              </a:rPr>
              <a:t>Axure</a:t>
            </a:r>
            <a:endParaRPr lang="en-US" altLang="zh-CN" sz="2400" dirty="0">
              <a:solidFill>
                <a:prstClr val="black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05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8" y="208761"/>
            <a:ext cx="3940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Unicode MS" panose="020B0604020202020204" pitchFamily="34" charset="-122"/>
                <a:ea typeface="思源黑体 HW Bold" panose="020B0800000000000000" pitchFamily="34" charset="-122"/>
                <a:cs typeface="Arial Unicode MS" panose="020B0604020202020204" pitchFamily="34" charset="-122"/>
              </a:rPr>
              <a:t>Approach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Unicode MS" panose="020B0604020202020204" pitchFamily="34" charset="-122"/>
                <a:ea typeface="思源黑体 HW Bold" panose="020B0800000000000000" pitchFamily="34" charset="-122"/>
                <a:cs typeface="Arial Unicode MS" panose="020B0604020202020204" pitchFamily="34" charset="-122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Unicode MS" panose="020B0604020202020204" pitchFamily="34" charset="-122"/>
                <a:ea typeface="思源黑体 HW Bold" panose="020B0800000000000000" pitchFamily="34" charset="-122"/>
                <a:cs typeface="Arial Unicode MS" panose="020B0604020202020204" pitchFamily="34" charset="-122"/>
              </a:rPr>
              <a:t>and Reflection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="" xmlns:a16="http://schemas.microsoft.com/office/drawing/2014/main" id="{B046EF1E-5344-475E-AFC8-E4342465D720}"/>
              </a:ext>
            </a:extLst>
          </p:cNvPr>
          <p:cNvSpPr/>
          <p:nvPr/>
        </p:nvSpPr>
        <p:spPr>
          <a:xfrm>
            <a:off x="972559" y="1142235"/>
            <a:ext cx="10378857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dirty="0" smtClean="0">
                <a:solidFill>
                  <a:srgbClr val="FEC23C"/>
                </a:solidFill>
              </a:rPr>
              <a:t>Reflection</a:t>
            </a:r>
          </a:p>
          <a:p>
            <a:endParaRPr lang="en-US" altLang="zh-CN" sz="1600" dirty="0" smtClean="0"/>
          </a:p>
          <a:p>
            <a:r>
              <a:rPr lang="en-US" altLang="zh-CN" sz="2400" dirty="0" smtClean="0"/>
              <a:t>Android Studio is not the best for a one-week project, especially when no one has any experience with it.</a:t>
            </a:r>
          </a:p>
          <a:p>
            <a:endParaRPr lang="en-US" altLang="zh-CN" sz="2400" dirty="0"/>
          </a:p>
          <a:p>
            <a:r>
              <a:rPr lang="en-US" altLang="zh-CN" sz="2400" dirty="0" smtClean="0"/>
              <a:t>It is better to regularly check up on your team members to see if they need any help, rather than waiting for them to ask for it.</a:t>
            </a:r>
          </a:p>
          <a:p>
            <a:endParaRPr lang="en-US" altLang="zh-CN" sz="2400" dirty="0"/>
          </a:p>
          <a:p>
            <a:r>
              <a:rPr lang="en-US" altLang="zh-CN" sz="2400" dirty="0" smtClean="0"/>
              <a:t>Adrian has learnt the value of collaboration and team work. </a:t>
            </a:r>
          </a:p>
          <a:p>
            <a:endParaRPr lang="en-US" altLang="zh-CN" sz="2000" dirty="0"/>
          </a:p>
          <a:p>
            <a:r>
              <a:rPr lang="en-US" altLang="zh-CN" sz="2400" dirty="0" err="1" smtClean="0"/>
              <a:t>Archit</a:t>
            </a:r>
            <a:r>
              <a:rPr lang="en-US" altLang="zh-CN" sz="2400" dirty="0" smtClean="0"/>
              <a:t> had a hard time with Facebook.</a:t>
            </a:r>
          </a:p>
          <a:p>
            <a:endParaRPr lang="en-US" altLang="zh-CN" sz="2400" dirty="0" smtClean="0"/>
          </a:p>
          <a:p>
            <a:r>
              <a:rPr lang="en-US" altLang="zh-CN" sz="2400" dirty="0" smtClean="0"/>
              <a:t>Henry has learnt (refreshed himself) a lot about databases.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573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873896" y="4792351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91896" y="4814503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771896" y="1294411"/>
            <a:ext cx="4320000" cy="4320000"/>
          </a:xfrm>
          <a:prstGeom prst="ellipse">
            <a:avLst/>
          </a:prstGeom>
          <a:noFill/>
          <a:ln w="889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-495564" y="2815214"/>
            <a:ext cx="68654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spc="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 HW Bold" panose="020B0800000000000000" pitchFamily="34" charset="-122"/>
                <a:ea typeface="思源黑体 HW Bold" panose="020B0800000000000000" pitchFamily="34" charset="-122"/>
              </a:rPr>
              <a:t>Agenda</a:t>
            </a:r>
            <a:endParaRPr lang="zh-CN" altLang="en-US" sz="6600" spc="50" dirty="0">
              <a:solidFill>
                <a:schemeClr val="tx1">
                  <a:lumMod val="85000"/>
                  <a:lumOff val="15000"/>
                </a:schemeClr>
              </a:solidFill>
              <a:latin typeface="思源黑体 HW Bold" panose="020B0800000000000000" pitchFamily="34" charset="-122"/>
              <a:ea typeface="思源黑体 HW Bold" panose="020B0800000000000000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4011032" y="1460723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16200000" flipV="1">
            <a:off x="4047032" y="1472691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205823" y="-762069"/>
            <a:ext cx="1584000" cy="1584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223823" y="-739917"/>
            <a:ext cx="1548000" cy="1548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665877">
            <a:off x="4532811" y="6391938"/>
            <a:ext cx="1184635" cy="1184635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665877">
            <a:off x="4551302" y="6404907"/>
            <a:ext cx="1154260" cy="115426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-495564" y="3642684"/>
            <a:ext cx="991127" cy="991127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1565807" y="-325654"/>
            <a:ext cx="991127" cy="99112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69900" dist="190500" dir="8100000" sx="142000" sy="142000" algn="tr" rotWithShape="0">
              <a:schemeClr val="bg2">
                <a:lumMod val="9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6075268" y="1460723"/>
            <a:ext cx="596631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anose="020B0604020202020204"/>
                <a:cs typeface="Arial Unicode MS" panose="020B0604020202020204" pitchFamily="34" charset="-122"/>
              </a:rPr>
              <a:t>1.</a:t>
            </a:r>
            <a:r>
              <a:rPr lang="en-US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anose="020B0604020202020204"/>
                <a:cs typeface="Arial Unicode MS" panose="020B0604020202020204" pitchFamily="34" charset="-122"/>
              </a:rPr>
              <a:t>Team</a:t>
            </a:r>
          </a:p>
          <a:p>
            <a:r>
              <a:rPr lang="en-US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anose="020B0604020202020204"/>
              </a:rPr>
              <a:t>2.Projec</a:t>
            </a:r>
            <a:r>
              <a:rPr lang="en-AU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anose="020B0604020202020204"/>
              </a:rPr>
              <a:t>t</a:t>
            </a:r>
          </a:p>
          <a:p>
            <a:r>
              <a:rPr lang="en-AU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anose="020B0604020202020204"/>
              </a:rPr>
              <a:t>3. Documentation</a:t>
            </a:r>
          </a:p>
          <a:p>
            <a:r>
              <a:rPr lang="en-AU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anose="020B0604020202020204"/>
              </a:rPr>
              <a:t>4. Approach and Reflection</a:t>
            </a:r>
          </a:p>
          <a:p>
            <a:r>
              <a:rPr lang="en-AU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anose="020B0604020202020204"/>
              </a:rPr>
              <a:t>5. Roadmap</a:t>
            </a:r>
          </a:p>
          <a:p>
            <a:endParaRPr lang="en-US" altLang="zh-CN" sz="3600" dirty="0" smtClean="0">
              <a:solidFill>
                <a:schemeClr val="tx1">
                  <a:lumMod val="75000"/>
                  <a:lumOff val="25000"/>
                </a:schemeClr>
              </a:solidFill>
              <a:ea typeface="Arial Unicode MS" panose="020B0604020202020204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19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1088436" y="4692191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06436" y="4714343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1329053" y="1702475"/>
            <a:ext cx="3666701" cy="3666701"/>
          </a:xfrm>
          <a:prstGeom prst="ellipse">
            <a:avLst/>
          </a:prstGeom>
          <a:noFill/>
          <a:ln w="889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64299" y="2465124"/>
            <a:ext cx="23947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spc="8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05</a:t>
            </a:r>
            <a:endParaRPr lang="zh-CN" altLang="en-US" sz="13800" spc="80" dirty="0">
              <a:solidFill>
                <a:schemeClr val="tx1">
                  <a:lumMod val="85000"/>
                  <a:lumOff val="1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4323061" y="1249389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16200000" flipV="1">
            <a:off x="4359061" y="1261357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-495564" y="-785500"/>
            <a:ext cx="1584000" cy="1584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-477564" y="-763348"/>
            <a:ext cx="1548000" cy="1548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665877">
            <a:off x="4532811" y="6391938"/>
            <a:ext cx="1184635" cy="1184635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665877">
            <a:off x="4551302" y="6404907"/>
            <a:ext cx="1154260" cy="115426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-495564" y="3642684"/>
            <a:ext cx="991127" cy="991127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6685807" y="2458103"/>
            <a:ext cx="3541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Roadmap</a:t>
            </a:r>
            <a:endParaRPr lang="zh-CN" alt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1382000" y="529808"/>
            <a:ext cx="1620000" cy="1620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533400" dist="4953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18000" y="565808"/>
            <a:ext cx="1548000" cy="1548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6792686" y="3415473"/>
            <a:ext cx="684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35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8" y="208761"/>
            <a:ext cx="3940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Arial Unicode MS" panose="020B0604020202020204" pitchFamily="34" charset="-122"/>
                <a:cs typeface="Arial Unicode MS" panose="020B0604020202020204" pitchFamily="34" charset="-122"/>
              </a:rPr>
              <a:t>Roadmap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5A182B9D-9FD6-4F3C-AB74-DE35B30DA0EE}"/>
              </a:ext>
            </a:extLst>
          </p:cNvPr>
          <p:cNvSpPr/>
          <p:nvPr/>
        </p:nvSpPr>
        <p:spPr>
          <a:xfrm>
            <a:off x="779935" y="1399283"/>
            <a:ext cx="10861605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dirty="0" smtClean="0">
                <a:solidFill>
                  <a:srgbClr val="FEC23C"/>
                </a:solidFill>
              </a:rPr>
              <a:t>Upcoming Features</a:t>
            </a:r>
            <a:endParaRPr lang="en-US" altLang="zh-CN" sz="5400" dirty="0">
              <a:solidFill>
                <a:srgbClr val="FEC23C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200" dirty="0" err="1"/>
              <a:t>WeChat</a:t>
            </a:r>
            <a:r>
              <a:rPr lang="en-US" altLang="zh-CN" sz="2200" dirty="0"/>
              <a:t>/FB integration </a:t>
            </a:r>
            <a:r>
              <a:rPr lang="en-US" altLang="zh-CN" sz="2200" dirty="0">
                <a:sym typeface="Wingdings" panose="05000000000000000000" pitchFamily="2" charset="2"/>
              </a:rPr>
              <a:t> upgrade to friend/contact, FB </a:t>
            </a:r>
            <a:r>
              <a:rPr lang="en-US" altLang="zh-CN" sz="2200" dirty="0" smtClean="0">
                <a:sym typeface="Wingdings" panose="05000000000000000000" pitchFamily="2" charset="2"/>
              </a:rPr>
              <a:t>events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200" dirty="0">
                <a:sym typeface="Wingdings" panose="05000000000000000000" pitchFamily="2" charset="2"/>
              </a:rPr>
              <a:t>Better information security </a:t>
            </a:r>
            <a:r>
              <a:rPr lang="en-US" altLang="zh-CN" sz="2200" dirty="0" smtClean="0">
                <a:sym typeface="Wingdings" panose="05000000000000000000" pitchFamily="2" charset="2"/>
              </a:rPr>
              <a:t>(harder to crack cryptographic </a:t>
            </a:r>
            <a:r>
              <a:rPr lang="en-US" altLang="zh-CN" sz="2200" dirty="0">
                <a:sym typeface="Wingdings" panose="05000000000000000000" pitchFamily="2" charset="2"/>
              </a:rPr>
              <a:t>algorithms)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200" dirty="0">
                <a:sym typeface="Wingdings" panose="05000000000000000000" pitchFamily="2" charset="2"/>
              </a:rPr>
              <a:t>More powerful database &amp; </a:t>
            </a:r>
            <a:r>
              <a:rPr lang="en-US" altLang="zh-CN" sz="2200" dirty="0" smtClean="0">
                <a:sym typeface="Wingdings" panose="05000000000000000000" pitchFamily="2" charset="2"/>
              </a:rPr>
              <a:t>server</a:t>
            </a:r>
            <a:endParaRPr lang="en-US" altLang="zh-CN" sz="2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200" dirty="0" smtClean="0"/>
              <a:t>Finding users based on physical descriptors </a:t>
            </a:r>
            <a:r>
              <a:rPr lang="en-US" altLang="zh-CN" sz="2200" dirty="0" smtClean="0">
                <a:sym typeface="Wingdings" panose="05000000000000000000" pitchFamily="2" charset="2"/>
              </a:rPr>
              <a:t> </a:t>
            </a:r>
            <a:r>
              <a:rPr lang="en-US" altLang="zh-CN" sz="2200" dirty="0" err="1" smtClean="0"/>
              <a:t>bitmoji</a:t>
            </a:r>
            <a:r>
              <a:rPr lang="en-US" altLang="zh-CN" sz="2200" dirty="0" smtClean="0"/>
              <a:t>, facial recognition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200" dirty="0" smtClean="0"/>
              <a:t>Suggestions to add users and reminders of acquaintance details using location and common events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200" dirty="0" smtClean="0"/>
              <a:t>Filter acquaintances on date/time of meeting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200" dirty="0" smtClean="0"/>
              <a:t>Smart background filtering of users given acquaintance connections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200" dirty="0" smtClean="0"/>
              <a:t>More attractive UI</a:t>
            </a:r>
            <a:endParaRPr lang="en-US" altLang="zh-CN" sz="2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200" dirty="0" smtClean="0"/>
              <a:t>Augmented reality using smart glasses (long-term goal)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200" dirty="0" smtClean="0"/>
              <a:t>Automated note taking from listening to conversations (long-term goal)</a:t>
            </a:r>
            <a:endParaRPr lang="en-US" altLang="zh-CN" sz="2200" dirty="0">
              <a:solidFill>
                <a:srgbClr val="E7E6E6">
                  <a:lumMod val="25000"/>
                </a:srgbClr>
              </a:solidFill>
              <a:ea typeface="Arial Unicode MS" panose="020B0604020202020204" pitchFamily="34" charset="-122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62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8" y="208761"/>
            <a:ext cx="3940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Arial Unicode MS" panose="020B0604020202020204" pitchFamily="34" charset="-122"/>
                <a:cs typeface="Arial Unicode MS" panose="020B0604020202020204" pitchFamily="34" charset="-122"/>
              </a:rPr>
              <a:t>Roadmap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5A182B9D-9FD6-4F3C-AB74-DE35B30DA0EE}"/>
              </a:ext>
            </a:extLst>
          </p:cNvPr>
          <p:cNvSpPr/>
          <p:nvPr/>
        </p:nvSpPr>
        <p:spPr>
          <a:xfrm>
            <a:off x="1031935" y="1399283"/>
            <a:ext cx="8761181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ea typeface="Arial Unicode MS" panose="020B0604020202020204" pitchFamily="34" charset="-122"/>
                <a:cs typeface="+mn-cs"/>
              </a:rPr>
              <a:t>Help people be the best one in memorization.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3600" dirty="0">
              <a:solidFill>
                <a:srgbClr val="E7E6E6">
                  <a:lumMod val="25000"/>
                </a:srgbClr>
              </a:solidFill>
              <a:ea typeface="Arial Unicode MS" panose="020B0604020202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ea typeface="Arial Unicode MS" panose="020B0604020202020204" pitchFamily="34" charset="-122"/>
                <a:cs typeface="+mn-cs"/>
              </a:rPr>
              <a:t>Make easier interpersonal communication</a:t>
            </a:r>
            <a:r>
              <a:rPr lang="en-US" altLang="zh-CN" sz="3600" dirty="0">
                <a:solidFill>
                  <a:srgbClr val="E7E6E6">
                    <a:lumMod val="25000"/>
                  </a:srgbClr>
                </a:solidFill>
                <a:ea typeface="Arial Unicode MS" panose="020B0604020202020204" pitchFamily="34" charset="-122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3600" dirty="0">
              <a:solidFill>
                <a:srgbClr val="E7E6E6">
                  <a:lumMod val="25000"/>
                </a:srgbClr>
              </a:solidFill>
              <a:ea typeface="Arial Unicode MS" panose="020B0604020202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dirty="0">
                <a:solidFill>
                  <a:srgbClr val="E7E6E6">
                    <a:lumMod val="25000"/>
                  </a:srgbClr>
                </a:solidFill>
                <a:ea typeface="Arial Unicode MS" panose="020B0604020202020204" pitchFamily="34" charset="-122"/>
              </a:rPr>
              <a:t>Never forget ever good memory of life.</a:t>
            </a:r>
          </a:p>
        </p:txBody>
      </p:sp>
      <p:sp>
        <p:nvSpPr>
          <p:cNvPr id="2" name="矩形 1">
            <a:extLst>
              <a:ext uri="{FF2B5EF4-FFF2-40B4-BE49-F238E27FC236}">
                <a16:creationId xmlns="" xmlns:a16="http://schemas.microsoft.com/office/drawing/2014/main" id="{8EA4597A-5B11-44BC-AF5C-BB54F3B84043}"/>
              </a:ext>
            </a:extLst>
          </p:cNvPr>
          <p:cNvSpPr/>
          <p:nvPr/>
        </p:nvSpPr>
        <p:spPr>
          <a:xfrm>
            <a:off x="1154756" y="4985226"/>
            <a:ext cx="43138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</a:rPr>
              <a:t>And        become the best app in the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</a:rPr>
              <a:t>world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</a:rPr>
              <a:t>…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2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/>
        </p:nvSpPr>
        <p:spPr>
          <a:xfrm rot="665877">
            <a:off x="10096831" y="2630196"/>
            <a:ext cx="1404000" cy="140400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986540" y="4621839"/>
            <a:ext cx="1136114" cy="113611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9004540" y="4633811"/>
            <a:ext cx="1110293" cy="1110293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838200" dist="368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621459" y="-345395"/>
            <a:ext cx="1584000" cy="1584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617213" y="1682246"/>
            <a:ext cx="6957575" cy="3493508"/>
          </a:xfrm>
          <a:prstGeom prst="rect">
            <a:avLst/>
          </a:prstGeom>
          <a:noFill/>
          <a:ln w="1047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205459" y="2131867"/>
            <a:ext cx="548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體 Bold" panose="020B0800000000000000" pitchFamily="34" charset="-128"/>
                <a:ea typeface="思源黑體 Bold" panose="020B0800000000000000" pitchFamily="34" charset="-128"/>
              </a:rPr>
              <a:t>Thanks</a:t>
            </a:r>
            <a:endParaRPr lang="zh-CN" altLang="en-US" sz="7200" b="1" spc="50" dirty="0">
              <a:solidFill>
                <a:schemeClr val="tx1">
                  <a:lumMod val="85000"/>
                  <a:lumOff val="15000"/>
                </a:schemeClr>
              </a:solidFill>
              <a:latin typeface="思源黑體 Bold" panose="020B0800000000000000" pitchFamily="34" charset="-128"/>
              <a:ea typeface="思源黑體 Bold" panose="020B0800000000000000" pitchFamily="34" charset="-128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567459" y="4611085"/>
            <a:ext cx="1620000" cy="1620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533400" dist="4953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603459" y="4647085"/>
            <a:ext cx="1548000" cy="1548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 rot="16200000" flipV="1">
            <a:off x="3769816" y="783830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rot="16200000" flipV="1">
            <a:off x="3805816" y="795798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9776668" y="987110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-495564" y="3642684"/>
            <a:ext cx="991127" cy="991127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1696436" y="5464751"/>
            <a:ext cx="991127" cy="991127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177800" dir="8100000" algn="tr" rotWithShape="0">
              <a:srgbClr val="353334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606721" y="-463293"/>
            <a:ext cx="1073856" cy="1073856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533400" dist="4953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642721" y="-427293"/>
            <a:ext cx="1026129" cy="102612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639459" y="-323243"/>
            <a:ext cx="1548000" cy="1548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rot="665877">
            <a:off x="10114832" y="2648196"/>
            <a:ext cx="1368000" cy="136800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rot="665877">
            <a:off x="4532811" y="6391938"/>
            <a:ext cx="1184635" cy="1184635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rot="665877">
            <a:off x="4551302" y="6404907"/>
            <a:ext cx="1154260" cy="115426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="" xmlns:a16="http://schemas.microsoft.com/office/drawing/2014/main" id="{292B3BFD-96F0-49FF-A071-66D1B329FA92}"/>
              </a:ext>
            </a:extLst>
          </p:cNvPr>
          <p:cNvSpPr/>
          <p:nvPr/>
        </p:nvSpPr>
        <p:spPr>
          <a:xfrm>
            <a:off x="4334874" y="3638811"/>
            <a:ext cx="93256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By </a:t>
            </a:r>
            <a:endParaRPr lang="zh-CN" altLang="en-US" sz="4800" dirty="0">
              <a:solidFill>
                <a:srgbClr val="FEC23C"/>
              </a:solidFill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/>
          <a:srcRect l="28696"/>
          <a:stretch/>
        </p:blipFill>
        <p:spPr>
          <a:xfrm>
            <a:off x="5125128" y="2859048"/>
            <a:ext cx="2746202" cy="239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31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1088436" y="4692191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06436" y="4714343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1329053" y="1702475"/>
            <a:ext cx="3666701" cy="3666701"/>
          </a:xfrm>
          <a:prstGeom prst="ellipse">
            <a:avLst/>
          </a:prstGeom>
          <a:noFill/>
          <a:ln w="889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64299" y="2465124"/>
            <a:ext cx="23947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spc="8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01</a:t>
            </a:r>
            <a:endParaRPr lang="zh-CN" altLang="en-US" sz="13800" spc="80" dirty="0">
              <a:solidFill>
                <a:schemeClr val="tx1">
                  <a:lumMod val="85000"/>
                  <a:lumOff val="1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4323061" y="1249389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16200000" flipV="1">
            <a:off x="4359061" y="1261357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-495564" y="-785500"/>
            <a:ext cx="1584000" cy="1584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-477564" y="-763348"/>
            <a:ext cx="1548000" cy="1548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665877">
            <a:off x="4532811" y="6391938"/>
            <a:ext cx="1184635" cy="1184635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665877">
            <a:off x="4551302" y="6404907"/>
            <a:ext cx="1154260" cy="115426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-495564" y="3642684"/>
            <a:ext cx="991127" cy="991127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6685807" y="2458103"/>
            <a:ext cx="33488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Team</a:t>
            </a:r>
            <a:endParaRPr lang="zh-CN" alt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1382000" y="529808"/>
            <a:ext cx="1620000" cy="1620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533400" dist="4953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18000" y="565808"/>
            <a:ext cx="1548000" cy="1548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6792686" y="3415473"/>
            <a:ext cx="684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63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831642"/>
              </p:ext>
            </p:extLst>
          </p:nvPr>
        </p:nvGraphicFramePr>
        <p:xfrm>
          <a:off x="812800" y="380206"/>
          <a:ext cx="10515600" cy="53340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474387"/>
                <a:gridCol w="3507698"/>
                <a:gridCol w="35335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Member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Role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Activities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Henry O’Brien </a:t>
                      </a:r>
                      <a:r>
                        <a:rPr lang="en-US" sz="2800" dirty="0" smtClean="0"/>
                        <a:t>👽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Leader/Scientist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smtClean="0"/>
                        <a:t>Database/server setup, location services</a:t>
                      </a:r>
                      <a:endParaRPr lang="en-US" altLang="zh-CN" sz="28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Frances Wong ☠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Chief Architect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smtClean="0"/>
                        <a:t>UI Development</a:t>
                      </a:r>
                      <a:endParaRPr lang="en-US" altLang="zh-CN" sz="28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smtClean="0"/>
                        <a:t>Adrian Van </a:t>
                      </a:r>
                      <a:r>
                        <a:rPr lang="en-US" altLang="zh-CN" sz="2800" dirty="0" err="1" smtClean="0"/>
                        <a:t>Katwyk</a:t>
                      </a:r>
                      <a:r>
                        <a:rPr lang="en-US" altLang="zh-CN" sz="2800" dirty="0" smtClean="0"/>
                        <a:t> 🚀</a:t>
                      </a:r>
                      <a:endParaRPr lang="en-US" altLang="zh-CN" sz="28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Production Engineer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smtClean="0"/>
                        <a:t>UI Development, documentation</a:t>
                      </a:r>
                      <a:endParaRPr lang="en-US" altLang="zh-CN" sz="28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err="1" smtClean="0"/>
                        <a:t>Archit</a:t>
                      </a:r>
                      <a:r>
                        <a:rPr lang="en-US" altLang="zh-CN" sz="2800" dirty="0" smtClean="0"/>
                        <a:t> Sharma 🍫</a:t>
                      </a:r>
                      <a:endParaRPr lang="en-US" altLang="zh-CN" sz="28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Requirements Engineer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smtClean="0"/>
                        <a:t>FB integration, documentation</a:t>
                      </a:r>
                      <a:endParaRPr lang="en-US" altLang="zh-CN" sz="28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err="1" smtClean="0"/>
                        <a:t>Kangming</a:t>
                      </a:r>
                      <a:r>
                        <a:rPr lang="en-US" altLang="zh-CN" sz="2800" dirty="0" smtClean="0"/>
                        <a:t> Zhang </a:t>
                      </a:r>
                      <a:r>
                        <a:rPr lang="en-US" altLang="zh-CN" sz="2800" dirty="0" smtClean="0"/>
                        <a:t>🐯</a:t>
                      </a:r>
                      <a:endParaRPr lang="en-US" altLang="zh-CN" sz="28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Quality Assurance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err="1" smtClean="0"/>
                        <a:t>WeChat</a:t>
                      </a:r>
                      <a:r>
                        <a:rPr lang="en-US" altLang="zh-CN" sz="2800" dirty="0" smtClean="0"/>
                        <a:t> integration, documentation</a:t>
                      </a:r>
                      <a:endParaRPr lang="en-US" altLang="zh-CN" sz="28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smtClean="0"/>
                        <a:t>Catherine </a:t>
                      </a:r>
                      <a:r>
                        <a:rPr lang="en-US" altLang="zh-CN" sz="2800" dirty="0" smtClean="0"/>
                        <a:t>Lee 🐼</a:t>
                      </a:r>
                      <a:endParaRPr lang="en-US" altLang="zh-CN" sz="28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Marketing Manager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 smtClean="0"/>
                        <a:t>UI Design</a:t>
                      </a:r>
                      <a:endParaRPr lang="zh-CN" altLang="en-US" sz="280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3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1088436" y="4692191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106436" y="4714343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1329053" y="1702475"/>
            <a:ext cx="3666701" cy="3666701"/>
          </a:xfrm>
          <a:prstGeom prst="ellipse">
            <a:avLst/>
          </a:prstGeom>
          <a:noFill/>
          <a:ln w="889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64299" y="2465124"/>
            <a:ext cx="23947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spc="8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02</a:t>
            </a:r>
            <a:endParaRPr lang="zh-CN" altLang="en-US" sz="13800" spc="80" dirty="0">
              <a:solidFill>
                <a:schemeClr val="tx1">
                  <a:lumMod val="85000"/>
                  <a:lumOff val="1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4323061" y="1249389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16200000" flipV="1">
            <a:off x="4359061" y="1261357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-495564" y="-785500"/>
            <a:ext cx="1584000" cy="1584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-477564" y="-763348"/>
            <a:ext cx="1548000" cy="1548000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665877">
            <a:off x="4532811" y="6391938"/>
            <a:ext cx="1184635" cy="1184635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665877">
            <a:off x="4551302" y="6404907"/>
            <a:ext cx="1154260" cy="1154260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-495564" y="3642684"/>
            <a:ext cx="991127" cy="991127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6685807" y="2458103"/>
            <a:ext cx="33488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Project</a:t>
            </a:r>
            <a:endParaRPr lang="zh-CN" alt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1382000" y="529808"/>
            <a:ext cx="1620000" cy="1620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533400" dist="4953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18000" y="565808"/>
            <a:ext cx="1548000" cy="1548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6223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6792686" y="3415473"/>
            <a:ext cx="684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7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9" y="208761"/>
            <a:ext cx="245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Arial Unicode MS" panose="020B0604020202020204" pitchFamily="34" charset="-122"/>
                <a:cs typeface="Arial Unicode MS" panose="020B0604020202020204" pitchFamily="34" charset="-122"/>
              </a:rPr>
              <a:t>Project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207BC83-7A69-41B7-A28B-9D20649487B6}"/>
              </a:ext>
            </a:extLst>
          </p:cNvPr>
          <p:cNvSpPr txBox="1"/>
          <p:nvPr/>
        </p:nvSpPr>
        <p:spPr>
          <a:xfrm>
            <a:off x="783696" y="1118321"/>
            <a:ext cx="61601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err="1" smtClean="0">
                <a:solidFill>
                  <a:srgbClr val="FEC23C"/>
                </a:solidFill>
                <a:latin typeface="+mj-lt"/>
              </a:rPr>
              <a:t>Acquanym</a:t>
            </a:r>
            <a:endParaRPr lang="en-US" altLang="zh-CN" sz="6000" dirty="0">
              <a:solidFill>
                <a:srgbClr val="FEC23C"/>
              </a:solidFill>
              <a:latin typeface="+mj-lt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="" xmlns:a16="http://schemas.microsoft.com/office/drawing/2014/main" id="{86913067-C3C9-4C59-82C0-4496B1A41DCC}"/>
              </a:ext>
            </a:extLst>
          </p:cNvPr>
          <p:cNvSpPr/>
          <p:nvPr/>
        </p:nvSpPr>
        <p:spPr>
          <a:xfrm>
            <a:off x="1891916" y="2133984"/>
            <a:ext cx="991665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An app to help you remember the name and details of acquaintances and people you just met.</a:t>
            </a:r>
          </a:p>
          <a:p>
            <a:endParaRPr lang="en-US" altLang="zh-CN" sz="3200" dirty="0" smtClean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r>
              <a:rPr lang="en-US" altLang="zh-CN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A contact list for the people you don’t know well enough to add on Facebook or </a:t>
            </a:r>
            <a:r>
              <a:rPr lang="en-US" altLang="zh-CN" sz="3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Wechat</a:t>
            </a:r>
            <a:r>
              <a:rPr lang="en-US" altLang="zh-CN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.</a:t>
            </a:r>
          </a:p>
          <a:p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r>
              <a:rPr lang="en-US" altLang="zh-CN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Perfect for </a:t>
            </a:r>
            <a:r>
              <a:rPr lang="en-US" altLang="zh-CN" sz="3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socialising</a:t>
            </a:r>
            <a:r>
              <a:rPr lang="en-US" altLang="zh-CN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, professional networking and even dating.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0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9" y="208761"/>
            <a:ext cx="245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Client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207BC83-7A69-41B7-A28B-9D20649487B6}"/>
              </a:ext>
            </a:extLst>
          </p:cNvPr>
          <p:cNvSpPr txBox="1"/>
          <p:nvPr/>
        </p:nvSpPr>
        <p:spPr>
          <a:xfrm>
            <a:off x="783696" y="1118321"/>
            <a:ext cx="61601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latin typeface="+mj-lt"/>
              </a:rPr>
              <a:t>Who can we help</a:t>
            </a:r>
          </a:p>
        </p:txBody>
      </p:sp>
      <p:sp>
        <p:nvSpPr>
          <p:cNvPr id="2" name="矩形 1">
            <a:extLst>
              <a:ext uri="{FF2B5EF4-FFF2-40B4-BE49-F238E27FC236}">
                <a16:creationId xmlns="" xmlns:a16="http://schemas.microsoft.com/office/drawing/2014/main" id="{537C3F60-62D1-4628-8BB7-56B77AE26331}"/>
              </a:ext>
            </a:extLst>
          </p:cNvPr>
          <p:cNvSpPr/>
          <p:nvPr/>
        </p:nvSpPr>
        <p:spPr>
          <a:xfrm>
            <a:off x="2957996" y="315030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Elder people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5A182B9D-9FD6-4F3C-AB74-DE35B30DA0EE}"/>
              </a:ext>
            </a:extLst>
          </p:cNvPr>
          <p:cNvSpPr/>
          <p:nvPr/>
        </p:nvSpPr>
        <p:spPr>
          <a:xfrm>
            <a:off x="1891916" y="2504493"/>
            <a:ext cx="1052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Teacher</a:t>
            </a:r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="" xmlns:a16="http://schemas.microsoft.com/office/drawing/2014/main" id="{9591BA6B-6720-4A51-934B-A1847E8C2140}"/>
              </a:ext>
            </a:extLst>
          </p:cNvPr>
          <p:cNvSpPr/>
          <p:nvPr/>
        </p:nvSpPr>
        <p:spPr>
          <a:xfrm>
            <a:off x="2069304" y="3888970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Staff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="" xmlns:a16="http://schemas.microsoft.com/office/drawing/2014/main" id="{CE73B1D7-B11A-419B-952C-5499D46B571A}"/>
              </a:ext>
            </a:extLst>
          </p:cNvPr>
          <p:cNvSpPr/>
          <p:nvPr/>
        </p:nvSpPr>
        <p:spPr>
          <a:xfrm>
            <a:off x="1669612" y="4963107"/>
            <a:ext cx="12747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Employee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="" xmlns:a16="http://schemas.microsoft.com/office/drawing/2014/main" id="{9FA17790-CB75-433A-B23D-56D4C5BCC2C7}"/>
              </a:ext>
            </a:extLst>
          </p:cNvPr>
          <p:cNvSpPr/>
          <p:nvPr/>
        </p:nvSpPr>
        <p:spPr>
          <a:xfrm>
            <a:off x="675829" y="3519638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Student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="" xmlns:a16="http://schemas.microsoft.com/office/drawing/2014/main" id="{DFDFB0A3-D9DA-44A0-9825-67CFCD43884D}"/>
              </a:ext>
            </a:extLst>
          </p:cNvPr>
          <p:cNvSpPr/>
          <p:nvPr/>
        </p:nvSpPr>
        <p:spPr>
          <a:xfrm>
            <a:off x="3581491" y="4351294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  <a:ea typeface="Arial Unicode MS" panose="020B0604020202020204" pitchFamily="34" charset="-122"/>
              </a:rPr>
              <a:t>… …</a:t>
            </a:r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="" xmlns:a16="http://schemas.microsoft.com/office/drawing/2014/main" id="{7A93806F-0634-47B6-A1E0-15CA80F979F1}"/>
              </a:ext>
            </a:extLst>
          </p:cNvPr>
          <p:cNvSpPr/>
          <p:nvPr/>
        </p:nvSpPr>
        <p:spPr>
          <a:xfrm>
            <a:off x="5346182" y="2319309"/>
            <a:ext cx="630756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All the people have problem with</a:t>
            </a:r>
          </a:p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ea typeface="Arial Unicode MS" panose="020B0604020202020204" pitchFamily="34" charset="-122"/>
              </a:rPr>
              <a:t>remember the name or events of acquaintances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="" xmlns:a16="http://schemas.microsoft.com/office/drawing/2014/main" id="{0DEE3959-38F4-407E-AB68-809EF5DD34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222" y="3334972"/>
            <a:ext cx="2640256" cy="2485646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="" xmlns:a16="http://schemas.microsoft.com/office/drawing/2014/main" id="{663A39D6-D5D0-4B47-BBF5-90DC7CAC7130}"/>
              </a:ext>
            </a:extLst>
          </p:cNvPr>
          <p:cNvSpPr/>
          <p:nvPr/>
        </p:nvSpPr>
        <p:spPr>
          <a:xfrm>
            <a:off x="7687317" y="5147773"/>
            <a:ext cx="2835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em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… what’s your name…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84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9" y="208761"/>
            <a:ext cx="245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Arial Unicode MS" panose="020B0604020202020204" pitchFamily="34" charset="-122"/>
                <a:cs typeface="Arial Unicode MS" panose="020B0604020202020204" pitchFamily="34" charset="-122"/>
              </a:rPr>
              <a:t>Project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207BC83-7A69-41B7-A28B-9D20649487B6}"/>
              </a:ext>
            </a:extLst>
          </p:cNvPr>
          <p:cNvSpPr txBox="1"/>
          <p:nvPr/>
        </p:nvSpPr>
        <p:spPr>
          <a:xfrm>
            <a:off x="783696" y="1118321"/>
            <a:ext cx="61601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err="1">
                <a:solidFill>
                  <a:srgbClr val="FEC23C"/>
                </a:solidFill>
                <a:latin typeface="+mj-lt"/>
              </a:rPr>
              <a:t>Acquanym</a:t>
            </a:r>
            <a:r>
              <a:rPr lang="en-US" altLang="zh-CN" sz="6000" dirty="0">
                <a:solidFill>
                  <a:srgbClr val="FEC23C"/>
                </a:solidFill>
                <a:latin typeface="+mj-lt"/>
              </a:rPr>
              <a:t>  </a:t>
            </a:r>
          </a:p>
          <a:p>
            <a:r>
              <a:rPr lang="en-US" altLang="zh-CN" sz="4000" dirty="0">
                <a:latin typeface="+mj-lt"/>
              </a:rPr>
              <a:t>like this</a:t>
            </a:r>
          </a:p>
        </p:txBody>
      </p:sp>
      <p:cxnSp>
        <p:nvCxnSpPr>
          <p:cNvPr id="3" name="连接符: 曲线 2">
            <a:extLst>
              <a:ext uri="{FF2B5EF4-FFF2-40B4-BE49-F238E27FC236}">
                <a16:creationId xmlns="" xmlns:a16="http://schemas.microsoft.com/office/drawing/2014/main" id="{086ED8FD-2DC0-46F8-90CC-2F1FA234F1C7}"/>
              </a:ext>
            </a:extLst>
          </p:cNvPr>
          <p:cNvCxnSpPr>
            <a:cxnSpLocks/>
          </p:cNvCxnSpPr>
          <p:nvPr/>
        </p:nvCxnSpPr>
        <p:spPr>
          <a:xfrm>
            <a:off x="2444817" y="2454442"/>
            <a:ext cx="702644" cy="29509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1" name="图片 30">
            <a:extLst>
              <a:ext uri="{FF2B5EF4-FFF2-40B4-BE49-F238E27FC236}">
                <a16:creationId xmlns="" xmlns:a16="http://schemas.microsoft.com/office/drawing/2014/main" id="{8356B0E6-F438-448B-98FC-6AE7C4543D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488" y="297874"/>
            <a:ext cx="6001352" cy="607195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3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-672834" y="-676986"/>
            <a:ext cx="1340124" cy="1340124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outerShdw blurRad="660400" dist="406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654834" y="-654834"/>
            <a:ext cx="1309667" cy="1309667"/>
          </a:xfrm>
          <a:prstGeom prst="ellipse">
            <a:avLst/>
          </a:prstGeom>
          <a:pattFill prst="pct5">
            <a:fgClr>
              <a:srgbClr val="26688F"/>
            </a:fgClr>
            <a:bgClr>
              <a:srgbClr val="195382"/>
            </a:bgClr>
          </a:pattFill>
          <a:ln>
            <a:noFill/>
          </a:ln>
          <a:effectLst>
            <a:innerShdw blurRad="482600" dist="749300" dir="18900000">
              <a:schemeClr val="bg2">
                <a:lumMod val="25000"/>
                <a:alpha val="42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 rot="16200000" flipV="1">
            <a:off x="-166250" y="746198"/>
            <a:ext cx="653085" cy="653085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outerShdw blurRad="177800" dist="228600" dir="81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 rot="16200000" flipV="1">
            <a:off x="-142125" y="758166"/>
            <a:ext cx="624059" cy="62405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F4F5F7"/>
              </a:gs>
            </a:gsLst>
            <a:lin ang="5400000" scaled="1"/>
          </a:gradFill>
          <a:ln>
            <a:noFill/>
          </a:ln>
          <a:effectLst>
            <a:innerShdw blurRad="317500" dist="177800" dir="18360000">
              <a:schemeClr val="tx1">
                <a:lumMod val="65000"/>
                <a:lumOff val="35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27935" y="297874"/>
            <a:ext cx="504000" cy="504000"/>
          </a:xfrm>
          <a:prstGeom prst="ellipse">
            <a:avLst/>
          </a:prstGeom>
          <a:solidFill>
            <a:srgbClr val="353334"/>
          </a:solidFill>
          <a:ln>
            <a:noFill/>
          </a:ln>
          <a:effectLst>
            <a:outerShdw blurRad="342900" dist="368300" dir="8100000" algn="tr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9" name="椭圆 8"/>
          <p:cNvSpPr/>
          <p:nvPr/>
        </p:nvSpPr>
        <p:spPr>
          <a:xfrm rot="665877">
            <a:off x="720182" y="-339909"/>
            <a:ext cx="510426" cy="510426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outerShdw blurRad="482600" dist="241300" dir="8100000" sx="112000" sy="11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665877">
            <a:off x="723890" y="-331793"/>
            <a:ext cx="497338" cy="497338"/>
          </a:xfrm>
          <a:prstGeom prst="ellipse">
            <a:avLst/>
          </a:prstGeom>
          <a:pattFill prst="shingle">
            <a:fgClr>
              <a:schemeClr val="tx1">
                <a:lumMod val="75000"/>
                <a:lumOff val="25000"/>
              </a:schemeClr>
            </a:fgClr>
            <a:bgClr>
              <a:schemeClr val="bg1">
                <a:lumMod val="95000"/>
              </a:schemeClr>
            </a:bgClr>
          </a:pattFill>
          <a:ln>
            <a:noFill/>
          </a:ln>
          <a:effectLst>
            <a:innerShdw blurRad="711200" dist="482600" dir="189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05589" y="208761"/>
            <a:ext cx="245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Arial Unicode MS" panose="020B0604020202020204" pitchFamily="34" charset="-122"/>
                <a:cs typeface="Arial Unicode MS" panose="020B0604020202020204" pitchFamily="34" charset="-122"/>
              </a:rPr>
              <a:t>Project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思源黑体 HW Bold"/>
              <a:cs typeface="+mn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31916" y="675661"/>
            <a:ext cx="360000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2207BC83-7A69-41B7-A28B-9D20649487B6}"/>
              </a:ext>
            </a:extLst>
          </p:cNvPr>
          <p:cNvSpPr txBox="1"/>
          <p:nvPr/>
        </p:nvSpPr>
        <p:spPr>
          <a:xfrm>
            <a:off x="783696" y="1118321"/>
            <a:ext cx="61601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err="1">
                <a:solidFill>
                  <a:srgbClr val="FEC23C"/>
                </a:solidFill>
                <a:latin typeface="+mj-lt"/>
              </a:rPr>
              <a:t>Acquanym</a:t>
            </a:r>
            <a:r>
              <a:rPr lang="en-US" altLang="zh-CN" sz="6000" dirty="0">
                <a:solidFill>
                  <a:srgbClr val="FEC23C"/>
                </a:solidFill>
                <a:latin typeface="+mj-lt"/>
              </a:rPr>
              <a:t>  </a:t>
            </a:r>
          </a:p>
          <a:p>
            <a:r>
              <a:rPr lang="en-US" altLang="zh-CN" sz="4000" dirty="0" smtClean="0">
                <a:latin typeface="+mj-lt"/>
              </a:rPr>
              <a:t>App demo</a:t>
            </a:r>
            <a:endParaRPr lang="en-US" altLang="zh-CN" sz="4000" dirty="0">
              <a:latin typeface="+mj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459" y="5369176"/>
            <a:ext cx="3110089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46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alibri Light"/>
        <a:ea typeface="思源黑体 Bold"/>
        <a:cs typeface=""/>
      </a:majorFont>
      <a:minorFont>
        <a:latin typeface="Calibri"/>
        <a:ea typeface="思源黑体 HW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</TotalTime>
  <Words>515</Words>
  <Application>Microsoft Macintosh PowerPoint</Application>
  <PresentationFormat>Widescreen</PresentationFormat>
  <Paragraphs>168</Paragraphs>
  <Slides>23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6" baseType="lpstr">
      <vt:lpstr>Arial</vt:lpstr>
      <vt:lpstr>Arial Rounded MT Bold</vt:lpstr>
      <vt:lpstr>Arial Unicode MS</vt:lpstr>
      <vt:lpstr>Calibri</vt:lpstr>
      <vt:lpstr>Calibri Light</vt:lpstr>
      <vt:lpstr>Microsoft YaHei UI</vt:lpstr>
      <vt:lpstr>Segoe UI</vt:lpstr>
      <vt:lpstr>Wingdings</vt:lpstr>
      <vt:lpstr>微软雅黑</vt:lpstr>
      <vt:lpstr>思源黑体 Bold</vt:lpstr>
      <vt:lpstr>思源黑体 HW Bold</vt:lpstr>
      <vt:lpstr>思源黑體 Bold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china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Santa 07</cp:lastModifiedBy>
  <cp:revision>92</cp:revision>
  <dcterms:created xsi:type="dcterms:W3CDTF">2018-01-10T05:14:14Z</dcterms:created>
  <dcterms:modified xsi:type="dcterms:W3CDTF">2018-07-13T07:45:17Z</dcterms:modified>
</cp:coreProperties>
</file>

<file path=docProps/thumbnail.jpeg>
</file>